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7" r:id="rId12"/>
    <p:sldId id="268" r:id="rId13"/>
    <p:sldId id="269" r:id="rId14"/>
    <p:sldId id="270" r:id="rId15"/>
    <p:sldId id="271" r:id="rId16"/>
    <p:sldId id="272" r:id="rId17"/>
    <p:sldId id="266" r:id="rId1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AC54AECD-E5AC-4A0C-88B8-2F49C5CBA4D9}" type="datetimeFigureOut">
              <a:rPr lang="id-ID" smtClean="0"/>
              <a:t>18/03/2017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B6D6D87-5034-4CB4-8C4D-4739DC9F9968}" type="slidenum">
              <a:rPr lang="id-ID" smtClean="0"/>
              <a:t>‹#›</a:t>
            </a:fld>
            <a:endParaRPr lang="id-ID"/>
          </a:p>
        </p:txBody>
      </p:sp>
    </p:spTree>
    <p:extLst>
      <p:ext uri="{BB962C8B-B14F-4D97-AF65-F5344CB8AC3E}">
        <p14:creationId xmlns:p14="http://schemas.microsoft.com/office/powerpoint/2010/main" val="3737520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C54AECD-E5AC-4A0C-88B8-2F49C5CBA4D9}" type="datetimeFigureOut">
              <a:rPr lang="id-ID" smtClean="0"/>
              <a:t>18/03/2017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B6D6D87-5034-4CB4-8C4D-4739DC9F9968}" type="slidenum">
              <a:rPr lang="id-ID" smtClean="0"/>
              <a:t>‹#›</a:t>
            </a:fld>
            <a:endParaRPr lang="id-ID"/>
          </a:p>
        </p:txBody>
      </p:sp>
    </p:spTree>
    <p:extLst>
      <p:ext uri="{BB962C8B-B14F-4D97-AF65-F5344CB8AC3E}">
        <p14:creationId xmlns:p14="http://schemas.microsoft.com/office/powerpoint/2010/main" val="431314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C54AECD-E5AC-4A0C-88B8-2F49C5CBA4D9}" type="datetimeFigureOut">
              <a:rPr lang="id-ID" smtClean="0"/>
              <a:t>18/03/2017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B6D6D87-5034-4CB4-8C4D-4739DC9F9968}" type="slidenum">
              <a:rPr lang="id-ID" smtClean="0"/>
              <a:t>‹#›</a:t>
            </a:fld>
            <a:endParaRPr lang="id-ID"/>
          </a:p>
        </p:txBody>
      </p:sp>
    </p:spTree>
    <p:extLst>
      <p:ext uri="{BB962C8B-B14F-4D97-AF65-F5344CB8AC3E}">
        <p14:creationId xmlns:p14="http://schemas.microsoft.com/office/powerpoint/2010/main" val="3769145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C54AECD-E5AC-4A0C-88B8-2F49C5CBA4D9}" type="datetimeFigureOut">
              <a:rPr lang="id-ID" smtClean="0"/>
              <a:t>18/03/2017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B6D6D87-5034-4CB4-8C4D-4739DC9F9968}" type="slidenum">
              <a:rPr lang="id-ID" smtClean="0"/>
              <a:t>‹#›</a:t>
            </a:fld>
            <a:endParaRPr lang="id-ID"/>
          </a:p>
        </p:txBody>
      </p:sp>
    </p:spTree>
    <p:extLst>
      <p:ext uri="{BB962C8B-B14F-4D97-AF65-F5344CB8AC3E}">
        <p14:creationId xmlns:p14="http://schemas.microsoft.com/office/powerpoint/2010/main" val="2231345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54AECD-E5AC-4A0C-88B8-2F49C5CBA4D9}" type="datetimeFigureOut">
              <a:rPr lang="id-ID" smtClean="0"/>
              <a:t>18/03/2017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B6D6D87-5034-4CB4-8C4D-4739DC9F9968}" type="slidenum">
              <a:rPr lang="id-ID" smtClean="0"/>
              <a:t>‹#›</a:t>
            </a:fld>
            <a:endParaRPr lang="id-ID"/>
          </a:p>
        </p:txBody>
      </p:sp>
    </p:spTree>
    <p:extLst>
      <p:ext uri="{BB962C8B-B14F-4D97-AF65-F5344CB8AC3E}">
        <p14:creationId xmlns:p14="http://schemas.microsoft.com/office/powerpoint/2010/main" val="1245854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AC54AECD-E5AC-4A0C-88B8-2F49C5CBA4D9}" type="datetimeFigureOut">
              <a:rPr lang="id-ID" smtClean="0"/>
              <a:t>18/03/2017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B6D6D87-5034-4CB4-8C4D-4739DC9F9968}" type="slidenum">
              <a:rPr lang="id-ID" smtClean="0"/>
              <a:t>‹#›</a:t>
            </a:fld>
            <a:endParaRPr lang="id-ID"/>
          </a:p>
        </p:txBody>
      </p:sp>
    </p:spTree>
    <p:extLst>
      <p:ext uri="{BB962C8B-B14F-4D97-AF65-F5344CB8AC3E}">
        <p14:creationId xmlns:p14="http://schemas.microsoft.com/office/powerpoint/2010/main" val="2005020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AC54AECD-E5AC-4A0C-88B8-2F49C5CBA4D9}" type="datetimeFigureOut">
              <a:rPr lang="id-ID" smtClean="0"/>
              <a:t>18/03/2017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B6D6D87-5034-4CB4-8C4D-4739DC9F9968}" type="slidenum">
              <a:rPr lang="id-ID" smtClean="0"/>
              <a:t>‹#›</a:t>
            </a:fld>
            <a:endParaRPr lang="id-ID"/>
          </a:p>
        </p:txBody>
      </p:sp>
    </p:spTree>
    <p:extLst>
      <p:ext uri="{BB962C8B-B14F-4D97-AF65-F5344CB8AC3E}">
        <p14:creationId xmlns:p14="http://schemas.microsoft.com/office/powerpoint/2010/main" val="3315368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AC54AECD-E5AC-4A0C-88B8-2F49C5CBA4D9}" type="datetimeFigureOut">
              <a:rPr lang="id-ID" smtClean="0"/>
              <a:t>18/03/2017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B6D6D87-5034-4CB4-8C4D-4739DC9F9968}" type="slidenum">
              <a:rPr lang="id-ID" smtClean="0"/>
              <a:t>‹#›</a:t>
            </a:fld>
            <a:endParaRPr lang="id-ID"/>
          </a:p>
        </p:txBody>
      </p:sp>
    </p:spTree>
    <p:extLst>
      <p:ext uri="{BB962C8B-B14F-4D97-AF65-F5344CB8AC3E}">
        <p14:creationId xmlns:p14="http://schemas.microsoft.com/office/powerpoint/2010/main" val="2903820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54AECD-E5AC-4A0C-88B8-2F49C5CBA4D9}" type="datetimeFigureOut">
              <a:rPr lang="id-ID" smtClean="0"/>
              <a:t>18/03/2017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B6D6D87-5034-4CB4-8C4D-4739DC9F9968}" type="slidenum">
              <a:rPr lang="id-ID" smtClean="0"/>
              <a:t>‹#›</a:t>
            </a:fld>
            <a:endParaRPr lang="id-ID"/>
          </a:p>
        </p:txBody>
      </p:sp>
    </p:spTree>
    <p:extLst>
      <p:ext uri="{BB962C8B-B14F-4D97-AF65-F5344CB8AC3E}">
        <p14:creationId xmlns:p14="http://schemas.microsoft.com/office/powerpoint/2010/main" val="2066574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54AECD-E5AC-4A0C-88B8-2F49C5CBA4D9}" type="datetimeFigureOut">
              <a:rPr lang="id-ID" smtClean="0"/>
              <a:t>18/03/2017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B6D6D87-5034-4CB4-8C4D-4739DC9F9968}" type="slidenum">
              <a:rPr lang="id-ID" smtClean="0"/>
              <a:t>‹#›</a:t>
            </a:fld>
            <a:endParaRPr lang="id-ID"/>
          </a:p>
        </p:txBody>
      </p:sp>
    </p:spTree>
    <p:extLst>
      <p:ext uri="{BB962C8B-B14F-4D97-AF65-F5344CB8AC3E}">
        <p14:creationId xmlns:p14="http://schemas.microsoft.com/office/powerpoint/2010/main" val="146284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54AECD-E5AC-4A0C-88B8-2F49C5CBA4D9}" type="datetimeFigureOut">
              <a:rPr lang="id-ID" smtClean="0"/>
              <a:t>18/03/2017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B6D6D87-5034-4CB4-8C4D-4739DC9F9968}" type="slidenum">
              <a:rPr lang="id-ID" smtClean="0"/>
              <a:t>‹#›</a:t>
            </a:fld>
            <a:endParaRPr lang="id-ID"/>
          </a:p>
        </p:txBody>
      </p:sp>
    </p:spTree>
    <p:extLst>
      <p:ext uri="{BB962C8B-B14F-4D97-AF65-F5344CB8AC3E}">
        <p14:creationId xmlns:p14="http://schemas.microsoft.com/office/powerpoint/2010/main" val="4293886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54AECD-E5AC-4A0C-88B8-2F49C5CBA4D9}" type="datetimeFigureOut">
              <a:rPr lang="id-ID" smtClean="0"/>
              <a:t>18/03/2017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D6D87-5034-4CB4-8C4D-4739DC9F9968}" type="slidenum">
              <a:rPr lang="id-ID" smtClean="0"/>
              <a:t>‹#›</a:t>
            </a:fld>
            <a:endParaRPr lang="id-ID"/>
          </a:p>
        </p:txBody>
      </p:sp>
    </p:spTree>
    <p:extLst>
      <p:ext uri="{BB962C8B-B14F-4D97-AF65-F5344CB8AC3E}">
        <p14:creationId xmlns:p14="http://schemas.microsoft.com/office/powerpoint/2010/main" val="3495495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Dampak Angkutan Umum dengan Aplikasi Berbasis Teknologi Informasi terhadap Aksesibilitas</a:t>
            </a:r>
            <a:endParaRPr lang="id-ID" dirty="0"/>
          </a:p>
        </p:txBody>
      </p:sp>
      <p:sp>
        <p:nvSpPr>
          <p:cNvPr id="3" name="Subtitle 2"/>
          <p:cNvSpPr>
            <a:spLocks noGrp="1"/>
          </p:cNvSpPr>
          <p:nvPr>
            <p:ph type="subTitle" idx="1"/>
          </p:nvPr>
        </p:nvSpPr>
        <p:spPr/>
        <p:txBody>
          <a:bodyPr>
            <a:normAutofit fontScale="92500" lnSpcReduction="10000"/>
          </a:bodyPr>
          <a:lstStyle/>
          <a:p>
            <a:r>
              <a:rPr lang="id-ID" sz="2400" b="1" dirty="0" smtClean="0"/>
              <a:t>Prof. Ir. Leksmono Suryo Putranto MT, Ph.D</a:t>
            </a:r>
          </a:p>
          <a:p>
            <a:r>
              <a:rPr lang="id-ID" sz="2400" b="1" dirty="0" smtClean="0"/>
              <a:t>Guru Besar Teknik Sipil Universitas Tarumanagara</a:t>
            </a:r>
          </a:p>
          <a:p>
            <a:r>
              <a:rPr lang="id-ID" sz="2000" i="1" dirty="0" smtClean="0"/>
              <a:t>Seminar on Online Based Transportation as an Accesibility </a:t>
            </a:r>
          </a:p>
          <a:p>
            <a:r>
              <a:rPr lang="id-ID" sz="2000" i="1" dirty="0" smtClean="0"/>
              <a:t>Enhancing Innovation in Indonesia</a:t>
            </a:r>
          </a:p>
          <a:p>
            <a:r>
              <a:rPr lang="id-ID" sz="2000" b="1" i="1" dirty="0" smtClean="0"/>
              <a:t>Sabtu, 6 Mei 2017</a:t>
            </a:r>
            <a:endParaRPr lang="id-ID" sz="2000" b="1" i="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8600" y="441184"/>
            <a:ext cx="1258443" cy="1188529"/>
          </a:xfrm>
          <a:prstGeom prst="rect">
            <a:avLst/>
          </a:prstGeom>
        </p:spPr>
      </p:pic>
      <p:pic>
        <p:nvPicPr>
          <p:cNvPr id="1026" name="Picture 2" descr="https://pbs.twimg.com/profile_images/2825825420/be67138ea2d6362ca34c49a77ab8900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9200" y="441184"/>
            <a:ext cx="619688" cy="100661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623233"/>
            <a:ext cx="2514600" cy="13943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1337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Taksi Berbasis Aplikasi meningkatkan Aksesibilitas?</a:t>
            </a:r>
            <a:endParaRPr lang="id-ID" dirty="0"/>
          </a:p>
        </p:txBody>
      </p:sp>
      <p:sp>
        <p:nvSpPr>
          <p:cNvPr id="3" name="Content Placeholder 2"/>
          <p:cNvSpPr>
            <a:spLocks noGrp="1"/>
          </p:cNvSpPr>
          <p:nvPr>
            <p:ph idx="1"/>
          </p:nvPr>
        </p:nvSpPr>
        <p:spPr/>
        <p:txBody>
          <a:bodyPr/>
          <a:lstStyle/>
          <a:p>
            <a:r>
              <a:rPr lang="id-ID" dirty="0" smtClean="0"/>
              <a:t>Boleh jadi benar. Setidaknya akan memudahkan pendatang baru di suatu daerah untuk mendapatkan angkutan umum yang cukup baik untuk mencapai tujuan akhirnya.</a:t>
            </a:r>
          </a:p>
          <a:p>
            <a:r>
              <a:rPr lang="id-ID" dirty="0" smtClean="0"/>
              <a:t>Namun jangan dijadikan alasan untuk berhenti membangun sistem angkutan umum yang berkelanjutan dan terintegrasi</a:t>
            </a:r>
            <a:endParaRPr lang="id-ID" dirty="0"/>
          </a:p>
        </p:txBody>
      </p:sp>
    </p:spTree>
    <p:extLst>
      <p:ext uri="{BB962C8B-B14F-4D97-AF65-F5344CB8AC3E}">
        <p14:creationId xmlns:p14="http://schemas.microsoft.com/office/powerpoint/2010/main" val="2674836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Draft Revisi PM 32/2016</a:t>
            </a:r>
            <a:endParaRPr lang="id-ID"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id-ID" b="1" dirty="0" smtClean="0"/>
              <a:t>Jenis angkutan sewa</a:t>
            </a:r>
            <a:r>
              <a:rPr lang="id-ID" dirty="0" smtClean="0"/>
              <a:t>: Kendaraan Bermotor Umum yang memiliki tanda nomor kendaraan bermotor (TNKB) warna hitam hanya kendaraan angkutan sewa; Nomenklatur angkutan sewa khusus untuk mengakomodasi pelayanan taksi </a:t>
            </a:r>
            <a:r>
              <a:rPr lang="id-ID" i="1" dirty="0" smtClean="0"/>
              <a:t>online.</a:t>
            </a:r>
          </a:p>
          <a:p>
            <a:pPr marL="514350" indent="-514350">
              <a:buFont typeface="+mj-lt"/>
              <a:buAutoNum type="arabicPeriod"/>
            </a:pPr>
            <a:r>
              <a:rPr lang="id-ID" b="1" dirty="0" smtClean="0"/>
              <a:t>Kapasitas silinder mesin kendaraan</a:t>
            </a:r>
            <a:r>
              <a:rPr lang="id-ID" dirty="0" smtClean="0"/>
              <a:t>: Angkutan sewa umum minimal 1.300 cc; Angkutan sewa khusus minimal 1.000 cc</a:t>
            </a:r>
            <a:endParaRPr lang="id-ID" b="1" dirty="0"/>
          </a:p>
        </p:txBody>
      </p:sp>
    </p:spTree>
    <p:extLst>
      <p:ext uri="{BB962C8B-B14F-4D97-AF65-F5344CB8AC3E}">
        <p14:creationId xmlns:p14="http://schemas.microsoft.com/office/powerpoint/2010/main" val="2248755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Draft Revisi PM 32/2016</a:t>
            </a:r>
            <a:endParaRPr lang="id-ID" dirty="0"/>
          </a:p>
        </p:txBody>
      </p:sp>
      <p:sp>
        <p:nvSpPr>
          <p:cNvPr id="3" name="Content Placeholder 2"/>
          <p:cNvSpPr>
            <a:spLocks noGrp="1"/>
          </p:cNvSpPr>
          <p:nvPr>
            <p:ph idx="1"/>
          </p:nvPr>
        </p:nvSpPr>
        <p:spPr/>
        <p:txBody>
          <a:bodyPr>
            <a:normAutofit/>
          </a:bodyPr>
          <a:lstStyle/>
          <a:p>
            <a:pPr marL="514350" indent="-514350">
              <a:buFont typeface="+mj-lt"/>
              <a:buAutoNum type="arabicPeriod" startAt="3"/>
            </a:pPr>
            <a:r>
              <a:rPr lang="id-ID" sz="2800" b="1" dirty="0" smtClean="0"/>
              <a:t>Batas tarif angkutan sewa khusus</a:t>
            </a:r>
            <a:r>
              <a:rPr lang="id-ID" sz="2800" dirty="0" smtClean="0"/>
              <a:t>: Tarif angkutan tertera pada aplikasi berbasis TI; Penentuan tarif berdasarkan tarif batas atas/ bawah; Penetapan tarif diserahkan sepenunuhnya kepada Gubernur sesuai domisili perusahaan dan Kepala BPTJ untuk wilayah Jabodetabek.</a:t>
            </a:r>
          </a:p>
          <a:p>
            <a:pPr marL="514350" indent="-514350">
              <a:buFont typeface="+mj-lt"/>
              <a:buAutoNum type="arabicPeriod" startAt="3"/>
            </a:pPr>
            <a:r>
              <a:rPr lang="id-ID" sz="2800" b="1" dirty="0" smtClean="0"/>
              <a:t>Kuota jumlah angkutan sewa khusus</a:t>
            </a:r>
            <a:r>
              <a:rPr lang="id-ID" sz="2800" dirty="0" smtClean="0"/>
              <a:t>:</a:t>
            </a:r>
            <a:r>
              <a:rPr lang="id-ID" sz="2800" b="1" dirty="0" smtClean="0"/>
              <a:t> </a:t>
            </a:r>
            <a:r>
              <a:rPr lang="id-ID" sz="2800" dirty="0" smtClean="0"/>
              <a:t>Penetapan kebutuhan jumlah kendaraan dilakukan oleh </a:t>
            </a:r>
            <a:r>
              <a:rPr lang="id-ID" sz="2800" dirty="0"/>
              <a:t>Gubernur sesuai domisili perusahaan dan Kepala BPTJ untuk wilayah Jabodetabek.</a:t>
            </a:r>
            <a:endParaRPr lang="id-ID" sz="2800" b="1" dirty="0"/>
          </a:p>
        </p:txBody>
      </p:sp>
    </p:spTree>
    <p:extLst>
      <p:ext uri="{BB962C8B-B14F-4D97-AF65-F5344CB8AC3E}">
        <p14:creationId xmlns:p14="http://schemas.microsoft.com/office/powerpoint/2010/main" val="2270179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Draft Revisi PM 32/2016</a:t>
            </a:r>
            <a:endParaRPr lang="id-ID" dirty="0"/>
          </a:p>
        </p:txBody>
      </p:sp>
      <p:sp>
        <p:nvSpPr>
          <p:cNvPr id="3" name="Content Placeholder 2"/>
          <p:cNvSpPr>
            <a:spLocks noGrp="1"/>
          </p:cNvSpPr>
          <p:nvPr>
            <p:ph idx="1"/>
          </p:nvPr>
        </p:nvSpPr>
        <p:spPr/>
        <p:txBody>
          <a:bodyPr>
            <a:normAutofit/>
          </a:bodyPr>
          <a:lstStyle/>
          <a:p>
            <a:pPr marL="514350" indent="-514350">
              <a:buFont typeface="+mj-lt"/>
              <a:buAutoNum type="arabicPeriod" startAt="5"/>
            </a:pPr>
            <a:r>
              <a:rPr lang="id-ID" sz="2800" b="1" dirty="0" smtClean="0"/>
              <a:t>Kewajiban STNK berbadan hukum</a:t>
            </a:r>
            <a:r>
              <a:rPr lang="id-ID" sz="2800" dirty="0" smtClean="0"/>
              <a:t>: Jika sebelumnya ketentuan STNK atas nama perrusahan, direvisii menjadi atas nama badan hukum. Selanjutya STNK yang masih atas nama peroraangan masih tetap berlaku sampai habis masa berlakunya. Sebelum masa peralihan STNK menjadi atas nama badan hukum harus dilampirkan akta notaris yang memuat kesediaan STNK menjadi badan hukum dan hak kepemilikan kendaraan tetap menjadi hak pribadi perorangan.</a:t>
            </a:r>
            <a:endParaRPr lang="id-ID" sz="2800" b="1" dirty="0"/>
          </a:p>
        </p:txBody>
      </p:sp>
    </p:spTree>
    <p:extLst>
      <p:ext uri="{BB962C8B-B14F-4D97-AF65-F5344CB8AC3E}">
        <p14:creationId xmlns:p14="http://schemas.microsoft.com/office/powerpoint/2010/main" val="1116362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Draft Revisi PM 32/2016</a:t>
            </a:r>
            <a:endParaRPr lang="id-ID"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startAt="6"/>
            </a:pPr>
            <a:r>
              <a:rPr lang="id-ID" sz="2800" b="1" dirty="0" smtClean="0"/>
              <a:t>Pengujian berkala (</a:t>
            </a:r>
            <a:r>
              <a:rPr lang="id-ID" sz="2800" b="1" i="1" dirty="0" smtClean="0"/>
              <a:t>Keur</a:t>
            </a:r>
            <a:r>
              <a:rPr lang="id-ID" sz="2800" b="1" dirty="0" smtClean="0"/>
              <a:t>)</a:t>
            </a:r>
            <a:r>
              <a:rPr lang="id-ID" sz="2800" dirty="0" smtClean="0"/>
              <a:t>: Tanda uji berkala kendaraan bermotor (</a:t>
            </a:r>
            <a:r>
              <a:rPr lang="id-ID" sz="2800" i="1" dirty="0" smtClean="0"/>
              <a:t>keur</a:t>
            </a:r>
            <a:r>
              <a:rPr lang="id-ID" sz="2800" dirty="0" smtClean="0"/>
              <a:t>) pertama semula dilakukan dengan cara pengetokan, disesuaikan menjadi dengan pemberian plat yang di </a:t>
            </a:r>
            <a:r>
              <a:rPr lang="id-ID" sz="2800" i="1" dirty="0" smtClean="0"/>
              <a:t>emboss</a:t>
            </a:r>
            <a:r>
              <a:rPr lang="id-ID" sz="2800" dirty="0" smtClean="0"/>
              <a:t>; Kendaraan bermotor yang paling lama 6 bulan sejak dikeluarkannya STNK ti dak perlu diuji </a:t>
            </a:r>
            <a:r>
              <a:rPr lang="id-ID" sz="2800" i="1" dirty="0" smtClean="0"/>
              <a:t>keur</a:t>
            </a:r>
            <a:r>
              <a:rPr lang="id-ID" sz="2800" dirty="0" smtClean="0"/>
              <a:t>, dapat dengan melampirkan Sertifikat Regirasi Uji Tipe (SRUT).</a:t>
            </a:r>
          </a:p>
          <a:p>
            <a:pPr marL="514350" indent="-514350">
              <a:buFont typeface="+mj-lt"/>
              <a:buAutoNum type="arabicPeriod" startAt="6"/>
            </a:pPr>
            <a:r>
              <a:rPr lang="id-ID" sz="2800" b="1" i="1" dirty="0" smtClean="0"/>
              <a:t>Pool</a:t>
            </a:r>
            <a:r>
              <a:rPr lang="id-ID" sz="2800" dirty="0" smtClean="0"/>
              <a:t>: Persyaratan izin penyeenggaran angkutan umum semula harus memiliki </a:t>
            </a:r>
            <a:r>
              <a:rPr lang="id-ID" sz="2800" i="1" dirty="0" smtClean="0"/>
              <a:t>pool </a:t>
            </a:r>
            <a:r>
              <a:rPr lang="id-ID" sz="2800" dirty="0" smtClean="0"/>
              <a:t>disesuakan menjadi memiliki/ menguasai tempat penyimpanan kendaraan; Harus mampu menampung jumlah kendaraan yang dimiliki.</a:t>
            </a:r>
            <a:endParaRPr lang="id-ID" sz="2800" b="1" i="1" dirty="0"/>
          </a:p>
        </p:txBody>
      </p:sp>
    </p:spTree>
    <p:extLst>
      <p:ext uri="{BB962C8B-B14F-4D97-AF65-F5344CB8AC3E}">
        <p14:creationId xmlns:p14="http://schemas.microsoft.com/office/powerpoint/2010/main" val="928915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Draft Revisi PM 32/2016</a:t>
            </a:r>
            <a:endParaRPr lang="id-ID" dirty="0"/>
          </a:p>
        </p:txBody>
      </p:sp>
      <p:sp>
        <p:nvSpPr>
          <p:cNvPr id="3" name="Content Placeholder 2"/>
          <p:cNvSpPr>
            <a:spLocks noGrp="1"/>
          </p:cNvSpPr>
          <p:nvPr>
            <p:ph idx="1"/>
          </p:nvPr>
        </p:nvSpPr>
        <p:spPr>
          <a:xfrm>
            <a:off x="533400" y="1143000"/>
            <a:ext cx="8229600" cy="4525963"/>
          </a:xfrm>
        </p:spPr>
        <p:txBody>
          <a:bodyPr>
            <a:noAutofit/>
          </a:bodyPr>
          <a:lstStyle/>
          <a:p>
            <a:pPr marL="514350" indent="-514350">
              <a:buFont typeface="+mj-lt"/>
              <a:buAutoNum type="arabicPeriod" startAt="8"/>
            </a:pPr>
            <a:r>
              <a:rPr lang="id-ID" sz="2700" b="1" dirty="0" smtClean="0"/>
              <a:t>Bengkel: </a:t>
            </a:r>
            <a:r>
              <a:rPr lang="id-ID" sz="2700" dirty="0" smtClean="0"/>
              <a:t>Dapat menyediakan fasilitas pemeliharaan kendaraan (bengkel)</a:t>
            </a:r>
            <a:r>
              <a:rPr lang="id-ID" sz="2700" b="1" dirty="0" smtClean="0"/>
              <a:t>; </a:t>
            </a:r>
            <a:r>
              <a:rPr lang="id-ID" sz="2700" dirty="0" smtClean="0"/>
              <a:t>atau kerjasama dengan pihak lain.</a:t>
            </a:r>
          </a:p>
          <a:p>
            <a:pPr marL="514350" indent="-514350">
              <a:buFont typeface="+mj-lt"/>
              <a:buAutoNum type="arabicPeriod" startAt="8"/>
            </a:pPr>
            <a:r>
              <a:rPr lang="id-ID" sz="2700" b="1" dirty="0" smtClean="0"/>
              <a:t>Pajak</a:t>
            </a:r>
            <a:r>
              <a:rPr lang="id-ID" sz="2700" dirty="0" smtClean="0"/>
              <a:t>:</a:t>
            </a:r>
            <a:r>
              <a:rPr lang="id-ID" sz="2700" b="1" dirty="0" smtClean="0"/>
              <a:t> </a:t>
            </a:r>
            <a:r>
              <a:rPr lang="id-ID" sz="2700" dirty="0" smtClean="0"/>
              <a:t>Substansi untuk kepentingan perpajakan pada penyelenggaraan angkutan umum taksi </a:t>
            </a:r>
            <a:r>
              <a:rPr lang="id-ID" sz="2700" i="1" dirty="0" smtClean="0"/>
              <a:t>online </a:t>
            </a:r>
            <a:r>
              <a:rPr lang="id-ID" sz="2700" dirty="0" smtClean="0"/>
              <a:t>dikenakan terhadap perusahaan aplikasi  sesuai usul dari Ditjen Pjak</a:t>
            </a:r>
          </a:p>
          <a:p>
            <a:pPr marL="514350" indent="-514350">
              <a:buFont typeface="+mj-lt"/>
              <a:buAutoNum type="arabicPeriod" startAt="8"/>
            </a:pPr>
            <a:r>
              <a:rPr lang="id-ID" sz="2700" b="1" dirty="0" smtClean="0"/>
              <a:t>Akses </a:t>
            </a:r>
            <a:r>
              <a:rPr lang="id-ID" sz="2700" b="1" i="1" dirty="0" smtClean="0"/>
              <a:t>Dashboard</a:t>
            </a:r>
            <a:r>
              <a:rPr lang="id-ID" sz="2700" dirty="0" smtClean="0"/>
              <a:t>: Pokok bahasan akses </a:t>
            </a:r>
            <a:r>
              <a:rPr lang="id-ID" sz="2700" i="1" dirty="0" smtClean="0"/>
              <a:t>dashboard</a:t>
            </a:r>
            <a:r>
              <a:rPr lang="id-ID" sz="2700" dirty="0" smtClean="0"/>
              <a:t> merupakan ketentuan baru yang ditambahkan dalam revisi peraturan ini. Wajib memberikan akses </a:t>
            </a:r>
            <a:r>
              <a:rPr lang="id-ID" sz="2700" i="1" dirty="0" smtClean="0"/>
              <a:t>digital dashboard </a:t>
            </a:r>
            <a:r>
              <a:rPr lang="id-ID" sz="2700" dirty="0" smtClean="0"/>
              <a:t>kepada Dirjen Hubdat dan pemberi izin pelayanan angkutan umum. Untuk kepentingan pengawasan operasional taksi </a:t>
            </a:r>
            <a:r>
              <a:rPr lang="id-ID" sz="2700" i="1" dirty="0" smtClean="0"/>
              <a:t>online.</a:t>
            </a:r>
            <a:endParaRPr lang="id-ID" sz="2700" b="1" dirty="0"/>
          </a:p>
        </p:txBody>
      </p:sp>
    </p:spTree>
    <p:extLst>
      <p:ext uri="{BB962C8B-B14F-4D97-AF65-F5344CB8AC3E}">
        <p14:creationId xmlns:p14="http://schemas.microsoft.com/office/powerpoint/2010/main" val="1243344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Draft Revisi PM 32/2016</a:t>
            </a:r>
            <a:endParaRPr lang="id-ID" dirty="0"/>
          </a:p>
        </p:txBody>
      </p:sp>
      <p:sp>
        <p:nvSpPr>
          <p:cNvPr id="3" name="Content Placeholder 2"/>
          <p:cNvSpPr>
            <a:spLocks noGrp="1"/>
          </p:cNvSpPr>
          <p:nvPr>
            <p:ph idx="1"/>
          </p:nvPr>
        </p:nvSpPr>
        <p:spPr>
          <a:xfrm>
            <a:off x="533400" y="1143000"/>
            <a:ext cx="8229600" cy="4525963"/>
          </a:xfrm>
        </p:spPr>
        <p:txBody>
          <a:bodyPr>
            <a:noAutofit/>
          </a:bodyPr>
          <a:lstStyle/>
          <a:p>
            <a:pPr marL="514350" indent="-514350">
              <a:buFont typeface="+mj-lt"/>
              <a:buAutoNum type="arabicPeriod" startAt="11"/>
            </a:pPr>
            <a:r>
              <a:rPr lang="id-ID" sz="2700" b="1" dirty="0" smtClean="0"/>
              <a:t>Sanksi: </a:t>
            </a:r>
            <a:r>
              <a:rPr lang="id-ID" sz="2700" dirty="0" smtClean="0"/>
              <a:t>Pemberian sanksi diberikan baik pada perusahaan angkutan umum maupun perusahaan aplikasi. </a:t>
            </a:r>
            <a:r>
              <a:rPr lang="id-ID" sz="2700" smtClean="0"/>
              <a:t>Sanksi atas pelanggaran perusahaan aplikasi diberikan oleh Mentri Kominfo dengan melakukan pemutusan akses (pemblokiran) sementara terhadap aplikasi sampai dengan dilakukan perbaikan. </a:t>
            </a:r>
            <a:endParaRPr lang="id-ID" sz="2700" b="1" dirty="0"/>
          </a:p>
        </p:txBody>
      </p:sp>
    </p:spTree>
    <p:extLst>
      <p:ext uri="{BB962C8B-B14F-4D97-AF65-F5344CB8AC3E}">
        <p14:creationId xmlns:p14="http://schemas.microsoft.com/office/powerpoint/2010/main" val="2553845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Apa Peran Sepeda Motor?</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UU No. 22/ 2009 tentang LLAJ mengizinkan angkutan umum barang dengan sepeda motor dengan sejumlah ketentuan tentang ukuran barang dan tata cara pengangkutan.</a:t>
            </a:r>
          </a:p>
          <a:p>
            <a:r>
              <a:rPr lang="id-ID" dirty="0" smtClean="0"/>
              <a:t>Sayangnya hal ini kurang “sexy” untuk para penyedia aplikasi TI. Jasa</a:t>
            </a:r>
            <a:r>
              <a:rPr lang="id-ID" i="1" dirty="0"/>
              <a:t> </a:t>
            </a:r>
            <a:r>
              <a:rPr lang="id-ID" i="1" dirty="0" smtClean="0"/>
              <a:t>delivery</a:t>
            </a:r>
            <a:r>
              <a:rPr lang="id-ID" dirty="0" smtClean="0"/>
              <a:t> konon hanya mencakup kurang dari 20% pedapatan GoJek.</a:t>
            </a:r>
          </a:p>
          <a:p>
            <a:r>
              <a:rPr lang="id-ID" smtClean="0"/>
              <a:t>Di Guang Zhou, ojek diberi warna menyolok dan hanya boleh dioperasikan sebagai angkutan lingkungan.</a:t>
            </a:r>
            <a:endParaRPr lang="id-ID"/>
          </a:p>
        </p:txBody>
      </p:sp>
    </p:spTree>
    <p:extLst>
      <p:ext uri="{BB962C8B-B14F-4D97-AF65-F5344CB8AC3E}">
        <p14:creationId xmlns:p14="http://schemas.microsoft.com/office/powerpoint/2010/main" val="265490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Mengapa Aplikasi TI Tidak Terhindarkan?</a:t>
            </a:r>
            <a:endParaRPr lang="id-ID" dirty="0"/>
          </a:p>
        </p:txBody>
      </p:sp>
      <p:sp>
        <p:nvSpPr>
          <p:cNvPr id="3" name="Content Placeholder 2"/>
          <p:cNvSpPr>
            <a:spLocks noGrp="1"/>
          </p:cNvSpPr>
          <p:nvPr>
            <p:ph idx="1"/>
          </p:nvPr>
        </p:nvSpPr>
        <p:spPr/>
        <p:txBody>
          <a:bodyPr/>
          <a:lstStyle/>
          <a:p>
            <a:r>
              <a:rPr lang="id-ID" dirty="0" smtClean="0"/>
              <a:t>Hampir semua sisi kehidupan telah difasilitasi oleh TI (dari urusan sekuler hingga religius, dari urusan belanja dapur hingga pembelian motor gede, dari pemesanan tiket cinema hingga pemesanan paket wisata ke Siberia dll)</a:t>
            </a:r>
          </a:p>
          <a:p>
            <a:r>
              <a:rPr lang="id-ID" dirty="0" smtClean="0"/>
              <a:t>TI dapat mempercepat proses, mengurangi ketergantungan pada pihak lain, proses dapat dipantau </a:t>
            </a:r>
            <a:r>
              <a:rPr lang="id-ID" i="1" dirty="0" smtClean="0"/>
              <a:t>realtime </a:t>
            </a:r>
            <a:r>
              <a:rPr lang="id-ID" dirty="0" smtClean="0"/>
              <a:t>dll</a:t>
            </a:r>
            <a:endParaRPr lang="id-ID" dirty="0"/>
          </a:p>
        </p:txBody>
      </p:sp>
    </p:spTree>
    <p:extLst>
      <p:ext uri="{BB962C8B-B14F-4D97-AF65-F5344CB8AC3E}">
        <p14:creationId xmlns:p14="http://schemas.microsoft.com/office/powerpoint/2010/main" val="1129863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Angkutan Umum &amp; Aplikasi TI</a:t>
            </a:r>
            <a:endParaRPr lang="id-ID" dirty="0"/>
          </a:p>
        </p:txBody>
      </p:sp>
      <p:sp>
        <p:nvSpPr>
          <p:cNvPr id="3" name="Content Placeholder 2"/>
          <p:cNvSpPr>
            <a:spLocks noGrp="1"/>
          </p:cNvSpPr>
          <p:nvPr>
            <p:ph idx="1"/>
          </p:nvPr>
        </p:nvSpPr>
        <p:spPr/>
        <p:txBody>
          <a:bodyPr/>
          <a:lstStyle/>
          <a:p>
            <a:r>
              <a:rPr lang="id-ID" dirty="0" smtClean="0"/>
              <a:t>Aplikasi TI bukan barang baru dalam pemesanan taksi dan penelusuran kedatangan pesanan. </a:t>
            </a:r>
          </a:p>
          <a:p>
            <a:r>
              <a:rPr lang="id-ID" dirty="0" smtClean="0"/>
              <a:t>Bagaimanapun pesatnya penggunaan ponsel pintar memicu luasnya dan dalamnya ketergantungan manusia pada aplikasi TI untuk pemesanan angkutan umum</a:t>
            </a:r>
            <a:endParaRPr lang="id-ID" dirty="0"/>
          </a:p>
        </p:txBody>
      </p:sp>
    </p:spTree>
    <p:extLst>
      <p:ext uri="{BB962C8B-B14F-4D97-AF65-F5344CB8AC3E}">
        <p14:creationId xmlns:p14="http://schemas.microsoft.com/office/powerpoint/2010/main" val="3587155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Apakah Ojek tergolong Angkutan Umum?</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UU No. 22/ 2009 tidak menyebutkan sama sekali tentang peran sepeda motor untuk angkutan umum penumpang. </a:t>
            </a:r>
          </a:p>
          <a:p>
            <a:r>
              <a:rPr lang="id-ID" dirty="0" smtClean="0"/>
              <a:t>Ada beberapa pasal tentang sepeda motor sebagai angkutan umum barang dan angkutan pribadi penumpang.</a:t>
            </a:r>
          </a:p>
          <a:p>
            <a:r>
              <a:rPr lang="id-ID" dirty="0" smtClean="0"/>
              <a:t>Jika tidak ada ketegasan mengenai hal ini, maka makin sulit menertibkannya di masa depan dan kelalaian penyediaan sistem angkutan umum penumpang yang terintegrasi terus berlanjut.</a:t>
            </a:r>
          </a:p>
          <a:p>
            <a:endParaRPr lang="id-ID" dirty="0"/>
          </a:p>
        </p:txBody>
      </p:sp>
    </p:spTree>
    <p:extLst>
      <p:ext uri="{BB962C8B-B14F-4D97-AF65-F5344CB8AC3E}">
        <p14:creationId xmlns:p14="http://schemas.microsoft.com/office/powerpoint/2010/main" val="2473253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PM No. 32/2016</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Peraturan Menteri Perhubungan No. 32 tahun 2016 sejatinya bertajuk Penyelenggaraan Angkutan Orang dengan Kendaraan Bermotor Umum Tidak dalam Trayek.</a:t>
            </a:r>
          </a:p>
          <a:p>
            <a:r>
              <a:rPr lang="id-ID" dirty="0" smtClean="0"/>
              <a:t>Hanya Pasal 40 s/d 42 yang mengatur Penyelenggaraan Angkutan Umum dengan Aplikasi berbasis Teknologi Informasi</a:t>
            </a:r>
          </a:p>
          <a:p>
            <a:r>
              <a:rPr lang="id-ID" dirty="0" smtClean="0"/>
              <a:t>Itupun ada pertentangan makna. Di Pasal 41 Ayat 2 Penyedia Aplikasi tidak boleh bertindak sebagai Penyelengaran Angkutan Umum. Di Pasal 42 dibuka kesempatan dualisme ini. </a:t>
            </a:r>
            <a:endParaRPr lang="id-ID" dirty="0"/>
          </a:p>
        </p:txBody>
      </p:sp>
    </p:spTree>
    <p:extLst>
      <p:ext uri="{BB962C8B-B14F-4D97-AF65-F5344CB8AC3E}">
        <p14:creationId xmlns:p14="http://schemas.microsoft.com/office/powerpoint/2010/main" val="3704687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Apakah Taksi Dibina dengan Serius?</a:t>
            </a:r>
            <a:endParaRPr lang="id-ID" dirty="0"/>
          </a:p>
        </p:txBody>
      </p:sp>
      <p:sp>
        <p:nvSpPr>
          <p:cNvPr id="5" name="Content Placeholder 4"/>
          <p:cNvSpPr>
            <a:spLocks noGrp="1"/>
          </p:cNvSpPr>
          <p:nvPr>
            <p:ph idx="1"/>
          </p:nvPr>
        </p:nvSpPr>
        <p:spPr/>
        <p:txBody>
          <a:bodyPr>
            <a:normAutofit fontScale="92500" lnSpcReduction="20000"/>
          </a:bodyPr>
          <a:lstStyle/>
          <a:p>
            <a:r>
              <a:rPr lang="id-ID" dirty="0" smtClean="0"/>
              <a:t>Porsi perizinan pada pasal-pasal PM 32/ 2016 sangatlah besar.</a:t>
            </a:r>
          </a:p>
          <a:p>
            <a:r>
              <a:rPr lang="id-ID" dirty="0" smtClean="0"/>
              <a:t>Ada beberapa pasal mengenai spesifikasi kendaraan, uji kendaraan bermotor, </a:t>
            </a:r>
            <a:r>
              <a:rPr lang="id-ID" i="1" dirty="0" smtClean="0"/>
              <a:t>pool</a:t>
            </a:r>
            <a:r>
              <a:rPr lang="id-ID" dirty="0" smtClean="0"/>
              <a:t> dan bengkel serta SIM Pengemudi.</a:t>
            </a:r>
          </a:p>
          <a:p>
            <a:r>
              <a:rPr lang="id-ID" dirty="0" smtClean="0"/>
              <a:t>Ada beberapa pasal mengenai kajian kebutuhan jumlah armada taksi.</a:t>
            </a:r>
          </a:p>
          <a:p>
            <a:r>
              <a:rPr lang="id-ID" dirty="0" smtClean="0"/>
              <a:t>Katakanlah pasal-pasal yang terbatas itu memadai, apakah ada penegakan hukum serius atas butir 2 dan adakah kajian kebutuhan jumlah armada yang komprehensif?</a:t>
            </a:r>
            <a:endParaRPr lang="id-ID" dirty="0"/>
          </a:p>
        </p:txBody>
      </p:sp>
    </p:spTree>
    <p:extLst>
      <p:ext uri="{BB962C8B-B14F-4D97-AF65-F5344CB8AC3E}">
        <p14:creationId xmlns:p14="http://schemas.microsoft.com/office/powerpoint/2010/main" val="3133572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Taksi Reguler vs Taksi Beraplikasi TI</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Jika taksi reguler saja tidak dibina dengan serius, apakah mungkin masih ada kapasitas untuk membina taksi beraplikasi TI dari sisi spesifikasi kendaraan, kelaikan kendaraan, kompetensi pengemudi?</a:t>
            </a:r>
          </a:p>
          <a:p>
            <a:r>
              <a:rPr lang="id-ID" dirty="0" smtClean="0"/>
              <a:t>Jika kebutuhan jumlah armada taksi reguler saja tidak direncanakan dengan baik, bagaimana menjamin bahwa keberadaan taksi beraplikasi TI tidak menambah persaingan bisnis taksi menjadi berdarah-darah?</a:t>
            </a:r>
            <a:endParaRPr lang="id-ID" dirty="0"/>
          </a:p>
        </p:txBody>
      </p:sp>
    </p:spTree>
    <p:extLst>
      <p:ext uri="{BB962C8B-B14F-4D97-AF65-F5344CB8AC3E}">
        <p14:creationId xmlns:p14="http://schemas.microsoft.com/office/powerpoint/2010/main" val="128367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Benarkah Taksi Berbasis Aplikasi Merebut Pasar Taksi Reguler? (1)</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Ini pertanyaan yang sulit dijawab, karena belum pernah distudi secara menyeluruh.</a:t>
            </a:r>
          </a:p>
          <a:p>
            <a:r>
              <a:rPr lang="id-ID" dirty="0" smtClean="0"/>
              <a:t>Yang jelas tarif taksi berbasis aplikasi yang kompetitif sangat memikat konsumen. Akibat positif nya sejumlah perusahaan taksi reguler menjadi berhitung cermat dan merumuskan tarif yang lebih terjangkau konsumen.</a:t>
            </a:r>
          </a:p>
          <a:p>
            <a:r>
              <a:rPr lang="id-ID" dirty="0" smtClean="0"/>
              <a:t>Sejumlah pegemudi taksi reguler memilih berpindah menjadi pengemudi taksi berbasis aplikasi karena merasa punya kebebasan kerja</a:t>
            </a:r>
            <a:endParaRPr lang="id-ID" dirty="0"/>
          </a:p>
        </p:txBody>
      </p:sp>
    </p:spTree>
    <p:extLst>
      <p:ext uri="{BB962C8B-B14F-4D97-AF65-F5344CB8AC3E}">
        <p14:creationId xmlns:p14="http://schemas.microsoft.com/office/powerpoint/2010/main" val="991940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Benarkah Taksi Berbasis Aplikasi Merebut Pasar Taksi Reguler? (2)</a:t>
            </a:r>
            <a:endParaRPr lang="id-ID" dirty="0"/>
          </a:p>
        </p:txBody>
      </p:sp>
      <p:sp>
        <p:nvSpPr>
          <p:cNvPr id="3" name="Content Placeholder 2"/>
          <p:cNvSpPr>
            <a:spLocks noGrp="1"/>
          </p:cNvSpPr>
          <p:nvPr>
            <p:ph idx="1"/>
          </p:nvPr>
        </p:nvSpPr>
        <p:spPr/>
        <p:txBody>
          <a:bodyPr>
            <a:normAutofit lnSpcReduction="10000"/>
          </a:bodyPr>
          <a:lstStyle/>
          <a:p>
            <a:r>
              <a:rPr lang="id-ID" dirty="0" smtClean="0"/>
              <a:t>Sebagian pengemudi taksi berbasis aplikasi sekedar memanfaatkan kapasitas sisa di kendaraan pribadinya untuk mengangkut penumpang, sambil berangkat kerja atau pulang kerja.</a:t>
            </a:r>
          </a:p>
          <a:p>
            <a:r>
              <a:rPr lang="id-ID" dirty="0" smtClean="0"/>
              <a:t>Sejumlah konsumen tetap lebih nyaman menggunakan taksi reguler dari perusahaan tertentu yang kondisi taksinya relatif lebih terawat dan pengemudinya lebih kompeten.</a:t>
            </a:r>
            <a:endParaRPr lang="id-ID" dirty="0"/>
          </a:p>
        </p:txBody>
      </p:sp>
    </p:spTree>
    <p:extLst>
      <p:ext uri="{BB962C8B-B14F-4D97-AF65-F5344CB8AC3E}">
        <p14:creationId xmlns:p14="http://schemas.microsoft.com/office/powerpoint/2010/main" val="7942190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1047</Words>
  <Application>Microsoft Office PowerPoint</Application>
  <PresentationFormat>On-screen Show (4:3)</PresentationFormat>
  <Paragraphs>59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Dampak Angkutan Umum dengan Aplikasi Berbasis Teknologi Informasi terhadap Aksesibilitas</vt:lpstr>
      <vt:lpstr>Mengapa Aplikasi TI Tidak Terhindarkan?</vt:lpstr>
      <vt:lpstr>Angkutan Umum &amp; Aplikasi TI</vt:lpstr>
      <vt:lpstr>Apakah Ojek tergolong Angkutan Umum?</vt:lpstr>
      <vt:lpstr>PM No. 32/2016</vt:lpstr>
      <vt:lpstr>Apakah Taksi Dibina dengan Serius?</vt:lpstr>
      <vt:lpstr>Taksi Reguler vs Taksi Beraplikasi TI</vt:lpstr>
      <vt:lpstr>Benarkah Taksi Berbasis Aplikasi Merebut Pasar Taksi Reguler? (1)</vt:lpstr>
      <vt:lpstr>Benarkah Taksi Berbasis Aplikasi Merebut Pasar Taksi Reguler? (2)</vt:lpstr>
      <vt:lpstr>Taksi Berbasis Aplikasi meningkatkan Aksesibilitas?</vt:lpstr>
      <vt:lpstr>Draft Revisi PM 32/2016</vt:lpstr>
      <vt:lpstr>Draft Revisi PM 32/2016</vt:lpstr>
      <vt:lpstr>Draft Revisi PM 32/2016</vt:lpstr>
      <vt:lpstr>Draft Revisi PM 32/2016</vt:lpstr>
      <vt:lpstr>Draft Revisi PM 32/2016</vt:lpstr>
      <vt:lpstr>Draft Revisi PM 32/2016</vt:lpstr>
      <vt:lpstr>Apa Peran Sepeda Motor?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Dampak Transportasi Berbasis Aplikasi terhadap Aksesibilitas</dc:title>
  <dc:creator>asus</dc:creator>
  <cp:lastModifiedBy>asus</cp:lastModifiedBy>
  <cp:revision>17</cp:revision>
  <dcterms:created xsi:type="dcterms:W3CDTF">2017-03-11T13:03:51Z</dcterms:created>
  <dcterms:modified xsi:type="dcterms:W3CDTF">2017-03-18T01:54:25Z</dcterms:modified>
</cp:coreProperties>
</file>